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3" r:id="rId4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59"/>
        <p:guide pos="37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ustomXml" Target="../customXml/item1.xml"/><Relationship Id="rId47" Type="http://schemas.openxmlformats.org/officeDocument/2006/relationships/customXmlProps" Target="../customXml/itemProps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2"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 altLang="zh-CN" sz="1600" dirty="0">
                <a:latin typeface="微软雅黑" panose="020B0503020204020204" charset="-122"/>
                <a:ea typeface="微软雅黑" panose="020B0503020204020204" charset="-122"/>
                <a:cs typeface="Times New Roman" panose="02020603050405020304" pitchFamily="18" charset="0"/>
              </a:rPr>
              <a:t>Jianzhang Zhang</a:t>
            </a:r>
            <a:endParaRPr lang=""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 sz="1600" dirty="0">
                <a:latin typeface="微软雅黑" panose="020B0503020204020204" charset="-122"/>
                <a:ea typeface="微软雅黑" panose="020B0503020204020204" charset="-122"/>
                <a:cs typeface="Times New Roman" panose="02020603050405020304" pitchFamily="18" charset="0"/>
              </a:rPr>
              <a:t>jianzhang</a:t>
            </a:r>
            <a:r>
              <a:rPr lang="" altLang="en-US" sz="1600" dirty="0">
                <a:latin typeface="微软雅黑" panose="020B0503020204020204" charset="-122"/>
                <a:ea typeface="微软雅黑" panose="020B0503020204020204" charset="-122"/>
                <a:cs typeface="Times New Roman" panose="02020603050405020304" pitchFamily="18" charset="0"/>
              </a:rPr>
              <a:t>.zhang@foxmail.com</a:t>
            </a:r>
            <a:endParaRPr lang=""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 altLang="en-US" dirty="0" smtClean="0">
                <a:solidFill>
                  <a:schemeClr val="tx1"/>
                </a:solidFill>
                <a:latin typeface="微软雅黑" panose="020B0503020204020204" charset="-122"/>
                <a:ea typeface="微软雅黑" panose="020B0503020204020204" charset="-122"/>
              </a:rPr>
              <a:t>(contd.)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 sz="2400" dirty="0">
                <a:latin typeface="微软雅黑" panose="020B0503020204020204" charset="-122"/>
                <a:ea typeface="微软雅黑" panose="020B0503020204020204" charset="-122"/>
                <a:cs typeface="Times New Roman" panose="02020603050405020304" pitchFamily="18" charset="0"/>
              </a:rPr>
              <a:t>Examibe</a:t>
            </a:r>
            <a:r>
              <a:rPr lang="" altLang="en-US" sz="2400" dirty="0">
                <a:latin typeface="微软雅黑" panose="020B0503020204020204" charset="-122"/>
                <a:ea typeface="微软雅黑" panose="020B0503020204020204" charset="-122"/>
                <a:cs typeface="Times New Roman" panose="02020603050405020304" pitchFamily="18" charset="0"/>
              </a:rPr>
              <a:t> how words have been used differently over time</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 altLang="en-US" dirty="0" smtClean="0">
                <a:solidFill>
                  <a:schemeClr val="tx1"/>
                </a:solidFill>
                <a:latin typeface="微软雅黑" panose="020B0503020204020204" charset="-122"/>
                <a:ea typeface="微软雅黑" panose="020B0503020204020204" charset="-122"/>
              </a:rPr>
              <a:t> (contd.)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Find words in the </a:t>
            </a:r>
            <a:r>
              <a:rPr lang="en-US" altLang="" sz="2400" dirty="0">
                <a:latin typeface="微软雅黑" panose="020B0503020204020204" charset="-122"/>
                <a:ea typeface="微软雅黑" panose="020B0503020204020204" charset="-122"/>
                <a:cs typeface="Times New Roman" panose="02020603050405020304" pitchFamily="18" charset="0"/>
              </a:rPr>
              <a:t>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 altLang="en-US" dirty="0" smtClean="0">
                <a:solidFill>
                  <a:schemeClr val="tx1"/>
                </a:solidFill>
                <a:latin typeface="微软雅黑" panose="020B0503020204020204" charset="-122"/>
                <a:ea typeface="微软雅黑" panose="020B0503020204020204" charset="-122"/>
              </a:rPr>
              <a:t> (contd.)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 altLang="en-US" dirty="0" smtClean="0">
                <a:solidFill>
                  <a:schemeClr val="tx1"/>
                </a:solidFill>
                <a:latin typeface="微软雅黑" panose="020B0503020204020204" charset="-122"/>
                <a:ea typeface="微软雅黑" panose="020B0503020204020204" charset="-122"/>
              </a:rPr>
              <a:t>(contd.)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 altLang="en-US" dirty="0" smtClean="0">
                <a:solidFill>
                  <a:schemeClr val="tx1"/>
                </a:solidFill>
                <a:latin typeface="微软雅黑" panose="020B0503020204020204" charset="-122"/>
                <a:ea typeface="微软雅黑" panose="020B0503020204020204" charset="-122"/>
              </a:rPr>
              <a:t>(contd.)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 altLang="en-US" dirty="0" smtClean="0">
                <a:solidFill>
                  <a:schemeClr val="tx1"/>
                </a:solidFill>
                <a:latin typeface="微软雅黑" panose="020B0503020204020204" charset="-122"/>
                <a:ea typeface="微软雅黑" panose="020B0503020204020204" charset="-122"/>
              </a:rPr>
              <a:t> (contd.)</a:t>
            </a:r>
            <a:endParaRPr lang="zh-CN" altLang=""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 altLang="en-US" dirty="0" smtClean="0">
                <a:solidFill>
                  <a:schemeClr val="tx1"/>
                </a:solidFill>
                <a:latin typeface="微软雅黑" panose="020B0503020204020204" charset="-122"/>
                <a:ea typeface="微软雅黑" panose="020B0503020204020204" charset="-122"/>
              </a:rPr>
              <a:t>(contd.)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1415" y="2018030"/>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 altLang="en-US" dirty="0" smtClean="0">
                <a:solidFill>
                  <a:schemeClr val="tx1"/>
                </a:solidFill>
                <a:latin typeface="微软雅黑" panose="020B0503020204020204" charset="-122"/>
                <a:ea typeface="微软雅黑" panose="020B0503020204020204" charset="-122"/>
              </a:rPr>
              <a:t> (contd.)</a:t>
            </a:r>
            <a:endParaRPr lang=""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 altLang="en-US" sz="2400" dirty="0">
                <a:latin typeface="微软雅黑" panose="020B0503020204020204" charset="-122"/>
                <a:ea typeface="微软雅黑" panose="020B0503020204020204" charset="-122"/>
                <a:cs typeface="Times New Roman" panose="02020603050405020304" pitchFamily="18" charset="0"/>
              </a:rPr>
              <a:t>, </a:t>
            </a:r>
            <a:r>
              <a:rPr lang="en-US" altLang="" sz="2400" dirty="0">
                <a:latin typeface="微软雅黑" panose="020B0503020204020204" charset="-122"/>
                <a:ea typeface="微软雅黑" panose="020B0503020204020204" charset="-122"/>
                <a:cs typeface="Times New Roman" panose="02020603050405020304" pitchFamily="18" charset="0"/>
              </a:rPr>
              <a:t>such </a:t>
            </a:r>
            <a:r>
              <a:rPr lang="" altLang="en-US" sz="2400" dirty="0">
                <a:latin typeface="微软雅黑" panose="020B0503020204020204" charset="-122"/>
                <a:ea typeface="微软雅黑" panose="020B0503020204020204" charset="-122"/>
                <a:cs typeface="Times New Roman" panose="02020603050405020304" pitchFamily="18" charset="0"/>
              </a:rPr>
              <a:t>as </a:t>
            </a:r>
            <a:r>
              <a:rPr lang="en-US" altLang="" sz="2400" dirty="0">
                <a:latin typeface="微软雅黑" panose="020B0503020204020204" charset="-122"/>
                <a:ea typeface="微软雅黑" panose="020B0503020204020204" charset="-122"/>
                <a:cs typeface="Times New Roman" panose="02020603050405020304" pitchFamily="18" charset="0"/>
              </a:rPr>
              <a:t>readability</a:t>
            </a:r>
            <a:r>
              <a:rPr lang="" altLang="en-US" sz="2400" dirty="0">
                <a:latin typeface="微软雅黑" panose="020B0503020204020204" charset="-122"/>
                <a:ea typeface="微软雅黑" panose="020B0503020204020204" charset="-122"/>
                <a:cs typeface="Times New Roman" panose="02020603050405020304" pitchFamily="18" charset="0"/>
              </a:rPr>
              <a:t>, </a:t>
            </a:r>
            <a:r>
              <a:rPr lang="en-US" altLang="" sz="2400" dirty="0">
                <a:latin typeface="微软雅黑" panose="020B0503020204020204" charset="-122"/>
                <a:ea typeface="微软雅黑" panose="020B0503020204020204" charset="-122"/>
                <a:cs typeface="Times New Roman" panose="02020603050405020304" pitchFamily="18" charset="0"/>
              </a:rPr>
              <a:t>topic mining</a:t>
            </a:r>
            <a:r>
              <a:rPr lang="" altLang="en-US" sz="2400" dirty="0">
                <a:latin typeface="微软雅黑" panose="020B0503020204020204" charset="-122"/>
                <a:ea typeface="微软雅黑" panose="020B0503020204020204" charset="-122"/>
                <a:cs typeface="Times New Roman" panose="02020603050405020304" pitchFamily="18" charset="0"/>
              </a:rPr>
              <a:t>, and text </a:t>
            </a:r>
            <a:r>
              <a:rPr lang="en-US" altLang="" sz="2400" dirty="0">
                <a:latin typeface="微软雅黑" panose="020B0503020204020204" charset="-122"/>
                <a:ea typeface="微软雅黑" panose="020B0503020204020204" charset="-122"/>
                <a:cs typeface="Times New Roman" panose="02020603050405020304" pitchFamily="18" charset="0"/>
              </a:rPr>
              <a:t>quality</a:t>
            </a:r>
            <a:r>
              <a:rPr lang="en-US" sz="2400" dirty="0">
                <a:latin typeface="微软雅黑" panose="020B0503020204020204" charset="-122"/>
                <a:ea typeface="微软雅黑" panose="020B0503020204020204" charset="-122"/>
                <a:cs typeface="Times New Roman" panose="02020603050405020304" pitchFamily="18" charset="0"/>
              </a:rPr>
              <a:t> </a:t>
            </a:r>
            <a:r>
              <a:rPr lang="" altLang="en-US" sz="2400" dirty="0">
                <a:latin typeface="微软雅黑" panose="020B0503020204020204" charset="-122"/>
                <a:ea typeface="微软雅黑" panose="020B0503020204020204" charset="-122"/>
                <a:cs typeface="Times New Roman" panose="02020603050405020304" pitchFamily="18" charset="0"/>
              </a:rPr>
              <a:t>etc.</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 altLang="en-US" smtClean="0">
                <a:solidFill>
                  <a:schemeClr val="tx1"/>
                </a:solidFill>
                <a:latin typeface="微软雅黑" panose="020B0503020204020204" charset="-122"/>
                <a:ea typeface="微软雅黑" panose="020B0503020204020204" charset="-122"/>
                <a:sym typeface="+mn-ea"/>
              </a:rPr>
              <a:t>(contd.)</a:t>
            </a:r>
            <a:endParaRPr lang=""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altLang="en-US" sz="2000" dirty="0">
                <a:latin typeface="微软雅黑" panose="020B0503020204020204" charset="-122"/>
                <a:ea typeface="微软雅黑" panose="020B0503020204020204" charset="-122"/>
                <a:cs typeface="Times New Roman" panose="02020603050405020304" pitchFamily="18" charset="0"/>
              </a:rPr>
              <a:t>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altLang="en-US" sz="2000" dirty="0">
                <a:latin typeface="微软雅黑" panose="020B0503020204020204" charset="-122"/>
                <a:ea typeface="微软雅黑" panose="020B0503020204020204" charset="-122"/>
                <a:cs typeface="Times New Roman" panose="02020603050405020304" pitchFamily="18" charset="0"/>
              </a:rPr>
              <a:t>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 altLang="en-US" sz="2000" dirty="0">
                <a:latin typeface="微软雅黑" panose="020B0503020204020204" charset="-122"/>
                <a:ea typeface="微软雅黑" panose="020B0503020204020204" charset="-122"/>
                <a:cs typeface="Times New Roman" panose="02020603050405020304" pitchFamily="18" charset="0"/>
              </a:rPr>
              <a:t>  </a:t>
            </a:r>
            <a:r>
              <a:rPr lang="en-US" altLang="en-US" sz="2000" dirty="0">
                <a:latin typeface="微软雅黑" panose="020B0503020204020204" charset="-122"/>
                <a:ea typeface="微软雅黑" panose="020B0503020204020204" charset="-122"/>
                <a:cs typeface="Times New Roman" panose="02020603050405020304" pitchFamily="18" charset="0"/>
              </a:rPr>
              <a:t>c.</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altLang="en-US" sz="2000" dirty="0">
                <a:latin typeface="微软雅黑" panose="020B0503020204020204" charset="-122"/>
                <a:ea typeface="微软雅黑" panose="020B0503020204020204" charset="-122"/>
                <a:cs typeface="Times New Roman" panose="02020603050405020304" pitchFamily="18" charset="0"/>
              </a:rPr>
              <a:t>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 altLang="en-US" sz="2400" dirty="0">
                <a:latin typeface="微软雅黑" panose="020B0503020204020204" charset="-122"/>
                <a:ea typeface="微软雅黑" panose="020B0503020204020204" charset="-122"/>
                <a:cs typeface="Times New Roman" panose="02020603050405020304" pitchFamily="18" charset="0"/>
              </a:rPr>
              <a:t>:</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algn="ctr" eaLnBrk="1" hangingPunct="1"/>
            <a:r>
              <a:rPr lang="" altLang="en-US" dirty="0" smtClean="0">
                <a:solidFill>
                  <a:schemeClr val="tx1"/>
                </a:solidFill>
                <a:latin typeface="微软雅黑" panose="020B0503020204020204" charset="-122"/>
                <a:ea typeface="微软雅黑" panose="020B0503020204020204" charset="-122"/>
              </a:rPr>
              <a:t>T</a:t>
            </a:r>
            <a:r>
              <a:rPr altLang="zh-CN" dirty="0" smtClean="0">
                <a:solidFill>
                  <a:schemeClr val="tx1"/>
                </a:solidFill>
                <a:latin typeface="微软雅黑" panose="020B0503020204020204" charset="-122"/>
                <a:ea typeface="微软雅黑" panose="020B0503020204020204" charset="-122"/>
              </a:rPr>
              <a:t>o be continued</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 altLang="en-US" dirty="0" smtClean="0">
                <a:solidFill>
                  <a:schemeClr val="tx1"/>
                </a:solidFill>
                <a:latin typeface="微软雅黑" panose="020B0503020204020204" charset="-122"/>
                <a:ea typeface="微软雅黑" panose="020B0503020204020204" charset="-122"/>
              </a:rPr>
              <a:t>(Cont.)</a:t>
            </a:r>
            <a:endParaRPr lang=""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090295"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Motivations</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 sz="2400" dirty="0">
                <a:latin typeface="微软雅黑" panose="020B0503020204020204" charset="-122"/>
                <a:ea typeface="微软雅黑" panose="020B0503020204020204" charset="-122"/>
                <a:cs typeface="Times New Roman" panose="02020603050405020304" pitchFamily="18" charset="0"/>
              </a:rPr>
              <a:t>For </a:t>
            </a:r>
            <a:r>
              <a:rPr lang="en-US" altLang="" sz="2400" dirty="0">
                <a:latin typeface="微软雅黑" panose="020B0503020204020204" charset="-122"/>
                <a:ea typeface="微软雅黑" panose="020B0503020204020204" charset="-122"/>
                <a:cs typeface="Times New Roman" panose="02020603050405020304" pitchFamily="18" charset="0"/>
              </a:rPr>
              <a:t>more study materials</a:t>
            </a:r>
            <a:r>
              <a:rPr lang="" altLang="en-US" sz="2400" dirty="0">
                <a:latin typeface="微软雅黑" panose="020B0503020204020204" charset="-122"/>
                <a:ea typeface="微软雅黑" panose="020B0503020204020204" charset="-122"/>
                <a:cs typeface="Times New Roman" panose="02020603050405020304" pitchFamily="18" charset="0"/>
              </a:rPr>
              <a:t>, please </a:t>
            </a:r>
            <a:r>
              <a:rPr lang="en-US" altLang="" sz="2400" dirty="0">
                <a:latin typeface="微软雅黑" panose="020B0503020204020204" charset="-122"/>
                <a:ea typeface="微软雅黑" panose="020B0503020204020204" charset="-122"/>
                <a:cs typeface="Times New Roman" panose="02020603050405020304" pitchFamily="18" charset="0"/>
              </a:rPr>
              <a:t>refer to my course website for </a:t>
            </a:r>
            <a:r>
              <a:rPr lang="en-US" altLang="" sz="2400" i="1" dirty="0">
                <a:latin typeface="微软雅黑" panose="020B0503020204020204" charset="-122"/>
                <a:ea typeface="微软雅黑" panose="020B0503020204020204" charset="-122"/>
                <a:cs typeface="Times New Roman" panose="02020603050405020304" pitchFamily="18" charset="0"/>
              </a:rPr>
              <a:t>Programming Basics</a:t>
            </a:r>
            <a:r>
              <a:rPr lang="" altLang="en-US" sz="2400" i="1" dirty="0">
                <a:latin typeface="微软雅黑" panose="020B0503020204020204" charset="-122"/>
                <a:ea typeface="微软雅黑" panose="020B0503020204020204" charset="-122"/>
                <a:cs typeface="Times New Roman" panose="02020603050405020304" pitchFamily="18" charset="0"/>
              </a:rPr>
              <a:t> </a:t>
            </a:r>
            <a:r>
              <a:rPr lang="" altLang="en-US" sz="2400" dirty="0">
                <a:latin typeface="微软雅黑" panose="020B0503020204020204" charset="-122"/>
                <a:ea typeface="微软雅黑" panose="020B0503020204020204" charset="-122"/>
                <a:cs typeface="Times New Roman" panose="02020603050405020304" pitchFamily="18" charset="0"/>
              </a:rPr>
              <a:t>:</a:t>
            </a: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 altLang="en-US" sz="2400" dirty="0">
                <a:latin typeface="微软雅黑" panose="020B0503020204020204" charset="-122"/>
                <a:ea typeface="微软雅黑" panose="020B0503020204020204" charset="-122"/>
                <a:cs typeface="Times New Roman" panose="02020603050405020304" pitchFamily="18" charset="0"/>
              </a:rPr>
              <a:t>(</a:t>
            </a:r>
            <a:r>
              <a:rPr lang="en-US" altLang="" sz="2400" dirty="0">
                <a:latin typeface="微软雅黑" panose="020B0503020204020204" charset="-122"/>
                <a:ea typeface="微软雅黑" panose="020B0503020204020204" charset="-122"/>
                <a:cs typeface="Times New Roman" panose="02020603050405020304" pitchFamily="18" charset="0"/>
              </a:rPr>
              <a:t>manually</a:t>
            </a:r>
            <a:r>
              <a:rPr lang="" altLang="en-US" sz="2400" dirty="0">
                <a:latin typeface="微软雅黑" panose="020B0503020204020204" charset="-122"/>
                <a:ea typeface="微软雅黑" panose="020B0503020204020204" charset="-122"/>
                <a:cs typeface="Times New Roman" panose="02020603050405020304" pitchFamily="18" charset="0"/>
              </a:rPr>
              <a:t>)</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2">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8792</Words>
  <Application>WPS 演示</Application>
  <PresentationFormat>宽屏</PresentationFormat>
  <Paragraphs>669</Paragraphs>
  <Slides>40</Slides>
  <Notes>1</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40</vt:i4>
      </vt:variant>
    </vt:vector>
  </HeadingPairs>
  <TitlesOfParts>
    <vt:vector size="79" baseType="lpstr">
      <vt:lpstr>Arial</vt:lpstr>
      <vt:lpstr>宋体</vt:lpstr>
      <vt:lpstr>Wingdings</vt:lpstr>
      <vt:lpstr>Tahoma</vt:lpstr>
      <vt:lpstr>Garamond</vt:lpstr>
      <vt:lpstr>Times New Roman</vt:lpstr>
      <vt:lpstr>微软雅黑</vt:lpstr>
      <vt:lpstr>Century Gothic</vt:lpstr>
      <vt:lpstr>Arial Unicode MS</vt:lpstr>
      <vt:lpstr>Calibri</vt:lpstr>
      <vt:lpstr>华文行楷</vt:lpstr>
      <vt:lpstr>Wingdings</vt:lpstr>
      <vt:lpstr>楷体</vt:lpstr>
      <vt:lpstr>AR PL UMing TW</vt:lpstr>
      <vt:lpstr>Baskerville Old Face</vt:lpstr>
      <vt:lpstr>Bauhaus 93</vt:lpstr>
      <vt:lpstr>Bernard MT Condensed</vt:lpstr>
      <vt:lpstr>Monotype Corsiva</vt:lpstr>
      <vt:lpstr>Mongolian Baiti</vt:lpstr>
      <vt:lpstr>Monospace</vt:lpstr>
      <vt:lpstr>Latin Modern Mono Prop</vt:lpstr>
      <vt:lpstr>Ubuntu</vt:lpstr>
      <vt:lpstr>Ubuntu Condensed</vt:lpstr>
      <vt:lpstr>Vladimir Script</vt:lpstr>
      <vt:lpstr>Tlwg Mono</vt:lpstr>
      <vt:lpstr>STIXSizeOneSym</vt:lpstr>
      <vt:lpstr>Standard Symbols L</vt:lpstr>
      <vt:lpstr>Segoe UI Historic</vt:lpstr>
      <vt:lpstr>Ravie</vt:lpstr>
      <vt:lpstr>Nirmala UI</vt:lpstr>
      <vt:lpstr>Abyssinica SIL</vt:lpstr>
      <vt:lpstr>方正姚体</vt:lpstr>
      <vt:lpstr>Algerian</vt:lpstr>
      <vt:lpstr>黑体</vt:lpstr>
      <vt:lpstr>Berlin Sans FB</vt:lpstr>
      <vt:lpstr>Berlin Sans FB Demi</vt:lpstr>
      <vt:lpstr>Blackadder ITC</vt:lpstr>
      <vt:lpstr>Bitstream Charter</vt:lpstr>
      <vt:lpstr>Savon</vt:lpstr>
      <vt:lpstr>Python程序设计</vt:lpstr>
      <vt:lpstr>PowerPoint 演示文稿</vt:lpstr>
      <vt:lpstr>关于课程</vt:lpstr>
      <vt:lpstr>让Python编程更高效的工具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452</cp:revision>
  <dcterms:created xsi:type="dcterms:W3CDTF">2022-02-24T11:20:49Z</dcterms:created>
  <dcterms:modified xsi:type="dcterms:W3CDTF">2022-02-24T11:20:49Z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